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364"/>
    <p:restoredTop sz="94689"/>
  </p:normalViewPr>
  <p:slideViewPr>
    <p:cSldViewPr snapToGrid="0" snapToObjects="1">
      <p:cViewPr varScale="1">
        <p:scale>
          <a:sx n="108" d="100"/>
          <a:sy n="108" d="100"/>
        </p:scale>
        <p:origin x="1088"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1219AD-9C7B-2143-B09F-0F220FF13403}"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6855BAE6-FD30-AA40-9CC4-EF1D26C7FA9A}"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8681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219AD-9C7B-2143-B09F-0F220FF13403}"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182488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219AD-9C7B-2143-B09F-0F220FF13403}"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203035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219AD-9C7B-2143-B09F-0F220FF13403}"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5BAE6-FD30-AA40-9CC4-EF1D26C7FA9A}"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41446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219AD-9C7B-2143-B09F-0F220FF13403}"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1745996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1219AD-9C7B-2143-B09F-0F220FF13403}"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5BAE6-FD30-AA40-9CC4-EF1D26C7FA9A}"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2767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1219AD-9C7B-2143-B09F-0F220FF13403}" type="datetimeFigureOut">
              <a:rPr lang="en-US" smtClean="0"/>
              <a:t>4/24/19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259853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1219AD-9C7B-2143-B09F-0F220FF13403}" type="datetimeFigureOut">
              <a:rPr lang="en-US" smtClean="0"/>
              <a:t>4/24/19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55BAE6-FD30-AA40-9CC4-EF1D26C7FA9A}"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3748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B1219AD-9C7B-2143-B09F-0F220FF13403}" type="datetimeFigureOut">
              <a:rPr lang="en-US" smtClean="0"/>
              <a:t>4/24/19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43542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1219AD-9C7B-2143-B09F-0F220FF13403}"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421367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1219AD-9C7B-2143-B09F-0F220FF13403}"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5BAE6-FD30-AA40-9CC4-EF1D26C7FA9A}" type="slidenum">
              <a:rPr lang="en-US" smtClean="0"/>
              <a:t>‹#›</a:t>
            </a:fld>
            <a:endParaRPr lang="en-US"/>
          </a:p>
        </p:txBody>
      </p:sp>
    </p:spTree>
    <p:extLst>
      <p:ext uri="{BB962C8B-B14F-4D97-AF65-F5344CB8AC3E}">
        <p14:creationId xmlns:p14="http://schemas.microsoft.com/office/powerpoint/2010/main" val="254506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B1219AD-9C7B-2143-B09F-0F220FF13403}" type="datetimeFigureOut">
              <a:rPr lang="en-US" smtClean="0"/>
              <a:t>4/24/19</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855BAE6-FD30-AA40-9CC4-EF1D26C7FA9A}"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67541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AD16-B626-E04D-8A44-BC8FB9C9E2DD}"/>
              </a:ext>
            </a:extLst>
          </p:cNvPr>
          <p:cNvSpPr>
            <a:spLocks noGrp="1"/>
          </p:cNvSpPr>
          <p:nvPr>
            <p:ph type="ctrTitle"/>
          </p:nvPr>
        </p:nvSpPr>
        <p:spPr/>
        <p:txBody>
          <a:bodyPr>
            <a:normAutofit/>
          </a:bodyPr>
          <a:lstStyle/>
          <a:p>
            <a:r>
              <a:rPr lang="en-US" dirty="0"/>
              <a:t>Analysis on Billionaires</a:t>
            </a:r>
          </a:p>
        </p:txBody>
      </p:sp>
      <p:sp>
        <p:nvSpPr>
          <p:cNvPr id="3" name="Subtitle 2">
            <a:extLst>
              <a:ext uri="{FF2B5EF4-FFF2-40B4-BE49-F238E27FC236}">
                <a16:creationId xmlns:a16="http://schemas.microsoft.com/office/drawing/2014/main" id="{CB70D49B-D8F3-3F45-A783-C7E3A4AD066E}"/>
              </a:ext>
            </a:extLst>
          </p:cNvPr>
          <p:cNvSpPr>
            <a:spLocks noGrp="1"/>
          </p:cNvSpPr>
          <p:nvPr>
            <p:ph type="subTitle" idx="1"/>
          </p:nvPr>
        </p:nvSpPr>
        <p:spPr/>
        <p:txBody>
          <a:bodyPr/>
          <a:lstStyle/>
          <a:p>
            <a:r>
              <a:rPr lang="en-US" dirty="0"/>
              <a:t>By: Ryan McGuiness</a:t>
            </a:r>
          </a:p>
        </p:txBody>
      </p:sp>
      <p:pic>
        <p:nvPicPr>
          <p:cNvPr id="6" name="Audio 5">
            <a:hlinkClick r:id="" action="ppaction://media"/>
            <a:extLst>
              <a:ext uri="{FF2B5EF4-FFF2-40B4-BE49-F238E27FC236}">
                <a16:creationId xmlns:a16="http://schemas.microsoft.com/office/drawing/2014/main" id="{5E397718-7175-5948-BBD7-07BF691C95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1717896"/>
      </p:ext>
    </p:extLst>
  </p:cSld>
  <p:clrMapOvr>
    <a:masterClrMapping/>
  </p:clrMapOvr>
  <mc:AlternateContent xmlns:mc="http://schemas.openxmlformats.org/markup-compatibility/2006">
    <mc:Choice xmlns:p14="http://schemas.microsoft.com/office/powerpoint/2010/main" Requires="p14">
      <p:transition spd="slow" p14:dur="2000" advTm="6523"/>
    </mc:Choice>
    <mc:Fallback>
      <p:transition spd="slow" advTm="6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8EF7-F970-DB4D-B052-BA4DFB44AC0D}"/>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7FF1DBCF-55C1-4F4D-951D-552E4A9DD8E3}"/>
              </a:ext>
            </a:extLst>
          </p:cNvPr>
          <p:cNvSpPr>
            <a:spLocks noGrp="1"/>
          </p:cNvSpPr>
          <p:nvPr>
            <p:ph idx="1"/>
          </p:nvPr>
        </p:nvSpPr>
        <p:spPr/>
        <p:txBody>
          <a:bodyPr/>
          <a:lstStyle/>
          <a:p>
            <a:r>
              <a:rPr lang="en-US" dirty="0"/>
              <a:t>When did most billionaires earn their wealth?</a:t>
            </a:r>
          </a:p>
        </p:txBody>
      </p:sp>
      <p:pic>
        <p:nvPicPr>
          <p:cNvPr id="4" name="Audio 3">
            <a:hlinkClick r:id="" action="ppaction://media"/>
            <a:extLst>
              <a:ext uri="{FF2B5EF4-FFF2-40B4-BE49-F238E27FC236}">
                <a16:creationId xmlns:a16="http://schemas.microsoft.com/office/drawing/2014/main" id="{B3515BED-E544-754D-927C-5CFCBD464F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4150117"/>
      </p:ext>
    </p:extLst>
  </p:cSld>
  <p:clrMapOvr>
    <a:masterClrMapping/>
  </p:clrMapOvr>
  <mc:AlternateContent xmlns:mc="http://schemas.openxmlformats.org/markup-compatibility/2006">
    <mc:Choice xmlns:p14="http://schemas.microsoft.com/office/powerpoint/2010/main" Requires="p14">
      <p:transition spd="slow" p14:dur="2000" advTm="6631"/>
    </mc:Choice>
    <mc:Fallback>
      <p:transition spd="slow" advTm="6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71FA-CF66-FE4B-8980-62E050334050}"/>
              </a:ext>
            </a:extLst>
          </p:cNvPr>
          <p:cNvSpPr>
            <a:spLocks noGrp="1"/>
          </p:cNvSpPr>
          <p:nvPr>
            <p:ph type="title"/>
          </p:nvPr>
        </p:nvSpPr>
        <p:spPr/>
        <p:txBody>
          <a:bodyPr/>
          <a:lstStyle/>
          <a:p>
            <a:r>
              <a:rPr lang="en-US" dirty="0"/>
              <a:t>Visualization/Answer #3</a:t>
            </a:r>
          </a:p>
        </p:txBody>
      </p:sp>
      <p:pic>
        <p:nvPicPr>
          <p:cNvPr id="5" name="Content Placeholder 4" descr="A screenshot of a cell phone&#10;&#10;Description automatically generated">
            <a:extLst>
              <a:ext uri="{FF2B5EF4-FFF2-40B4-BE49-F238E27FC236}">
                <a16:creationId xmlns:a16="http://schemas.microsoft.com/office/drawing/2014/main" id="{DD1D8D40-0E15-6E4F-BAF7-6C6A014C57DD}"/>
              </a:ext>
            </a:extLst>
          </p:cNvPr>
          <p:cNvPicPr>
            <a:picLocks noGrp="1" noChangeAspect="1"/>
          </p:cNvPicPr>
          <p:nvPr>
            <p:ph idx="1"/>
          </p:nvPr>
        </p:nvPicPr>
        <p:blipFill>
          <a:blip r:embed="rId4"/>
          <a:stretch>
            <a:fillRect/>
          </a:stretch>
        </p:blipFill>
        <p:spPr>
          <a:xfrm>
            <a:off x="4273550" y="1327944"/>
            <a:ext cx="3644900" cy="2461603"/>
          </a:xfrm>
        </p:spPr>
      </p:pic>
      <p:sp>
        <p:nvSpPr>
          <p:cNvPr id="6" name="TextBox 5">
            <a:extLst>
              <a:ext uri="{FF2B5EF4-FFF2-40B4-BE49-F238E27FC236}">
                <a16:creationId xmlns:a16="http://schemas.microsoft.com/office/drawing/2014/main" id="{D0CA4F84-CDD4-8E48-84E8-3C144E19FEFD}"/>
              </a:ext>
            </a:extLst>
          </p:cNvPr>
          <p:cNvSpPr txBox="1"/>
          <p:nvPr/>
        </p:nvSpPr>
        <p:spPr>
          <a:xfrm>
            <a:off x="838201" y="4334493"/>
            <a:ext cx="10680864" cy="923330"/>
          </a:xfrm>
          <a:prstGeom prst="rect">
            <a:avLst/>
          </a:prstGeom>
          <a:noFill/>
        </p:spPr>
        <p:txBody>
          <a:bodyPr wrap="square" rtlCol="0">
            <a:spAutoFit/>
          </a:bodyPr>
          <a:lstStyle/>
          <a:p>
            <a:r>
              <a:rPr lang="en-US" dirty="0"/>
              <a:t>From this graph of when billionaires made their money it seems that some of them made it early 2000’s and everyone else earned their money after 2010. I would say that the information that this graph is telling us is that there are more and more billionaires coming into this world. </a:t>
            </a:r>
          </a:p>
        </p:txBody>
      </p:sp>
      <p:pic>
        <p:nvPicPr>
          <p:cNvPr id="7" name="Audio 6">
            <a:hlinkClick r:id="" action="ppaction://media"/>
            <a:extLst>
              <a:ext uri="{FF2B5EF4-FFF2-40B4-BE49-F238E27FC236}">
                <a16:creationId xmlns:a16="http://schemas.microsoft.com/office/drawing/2014/main" id="{40C94021-BD1D-5B42-8561-8F9CA3C05B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2547507"/>
      </p:ext>
    </p:extLst>
  </p:cSld>
  <p:clrMapOvr>
    <a:masterClrMapping/>
  </p:clrMapOvr>
  <mc:AlternateContent xmlns:mc="http://schemas.openxmlformats.org/markup-compatibility/2006">
    <mc:Choice xmlns:p14="http://schemas.microsoft.com/office/powerpoint/2010/main" Requires="p14">
      <p:transition spd="slow" p14:dur="2000" advTm="19621"/>
    </mc:Choice>
    <mc:Fallback>
      <p:transition spd="slow" advTm="19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0041-0BD9-2542-A0A4-711BD4F3C88F}"/>
              </a:ext>
            </a:extLst>
          </p:cNvPr>
          <p:cNvSpPr>
            <a:spLocks noGrp="1"/>
          </p:cNvSpPr>
          <p:nvPr>
            <p:ph type="title"/>
          </p:nvPr>
        </p:nvSpPr>
        <p:spPr/>
        <p:txBody>
          <a:bodyPr/>
          <a:lstStyle/>
          <a:p>
            <a:r>
              <a:rPr lang="en-US" dirty="0"/>
              <a:t>Social Impacts</a:t>
            </a:r>
          </a:p>
        </p:txBody>
      </p:sp>
      <p:sp>
        <p:nvSpPr>
          <p:cNvPr id="3" name="Content Placeholder 2">
            <a:extLst>
              <a:ext uri="{FF2B5EF4-FFF2-40B4-BE49-F238E27FC236}">
                <a16:creationId xmlns:a16="http://schemas.microsoft.com/office/drawing/2014/main" id="{C55B6C6B-2C33-CE40-90E6-0B3FE297BA9C}"/>
              </a:ext>
            </a:extLst>
          </p:cNvPr>
          <p:cNvSpPr>
            <a:spLocks noGrp="1"/>
          </p:cNvSpPr>
          <p:nvPr>
            <p:ph idx="1"/>
          </p:nvPr>
        </p:nvSpPr>
        <p:spPr/>
        <p:txBody>
          <a:bodyPr>
            <a:normAutofit fontScale="92500"/>
          </a:bodyPr>
          <a:lstStyle/>
          <a:p>
            <a:r>
              <a:rPr lang="en-US" dirty="0"/>
              <a:t>The stakeholder that would want to use this information could be :</a:t>
            </a:r>
          </a:p>
          <a:p>
            <a:pPr lvl="1"/>
            <a:r>
              <a:rPr lang="en-US" dirty="0"/>
              <a:t>Gender Equality Activist- it is very prominent that most billionaires are male, and with this information these activists can further develop their argument for equal rights</a:t>
            </a:r>
          </a:p>
          <a:p>
            <a:pPr lvl="1"/>
            <a:r>
              <a:rPr lang="en-US" dirty="0"/>
              <a:t>Marketers- People in marketing are always looking for ways to get money from other people’s pockets into theirs. With this information they could target billionaires because now they better understand the age range, gender, and locations.</a:t>
            </a:r>
          </a:p>
          <a:p>
            <a:pPr lvl="1"/>
            <a:r>
              <a:rPr lang="en-US" dirty="0"/>
              <a:t>Government-  it is very important for the government to know and maintain good relations with the wealthy to keep an eye on their monetary expenses and if it is from affiliations in illegal activities. </a:t>
            </a:r>
          </a:p>
        </p:txBody>
      </p:sp>
      <p:pic>
        <p:nvPicPr>
          <p:cNvPr id="4" name="Audio 3">
            <a:hlinkClick r:id="" action="ppaction://media"/>
            <a:extLst>
              <a:ext uri="{FF2B5EF4-FFF2-40B4-BE49-F238E27FC236}">
                <a16:creationId xmlns:a16="http://schemas.microsoft.com/office/drawing/2014/main" id="{293FCB50-65AE-2B4C-8925-2DE803CF62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93081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72C3-532A-D74B-A585-8F0DAE9FEA6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4529B835-A22D-1148-863D-45117B1F19FD}"/>
              </a:ext>
            </a:extLst>
          </p:cNvPr>
          <p:cNvSpPr>
            <a:spLocks noGrp="1"/>
          </p:cNvSpPr>
          <p:nvPr>
            <p:ph idx="1"/>
          </p:nvPr>
        </p:nvSpPr>
        <p:spPr/>
        <p:txBody>
          <a:bodyPr/>
          <a:lstStyle/>
          <a:p>
            <a:r>
              <a:rPr lang="en-US" dirty="0"/>
              <a:t> I, Ryan McGuiness, have neither given nor received unauthorized assistance on this assignment.</a:t>
            </a:r>
          </a:p>
          <a:p>
            <a:pPr marL="0" indent="0">
              <a:buNone/>
            </a:pPr>
            <a:endParaRPr lang="en-US" dirty="0"/>
          </a:p>
        </p:txBody>
      </p:sp>
      <p:pic>
        <p:nvPicPr>
          <p:cNvPr id="4" name="Audio 3">
            <a:hlinkClick r:id="" action="ppaction://media"/>
            <a:extLst>
              <a:ext uri="{FF2B5EF4-FFF2-40B4-BE49-F238E27FC236}">
                <a16:creationId xmlns:a16="http://schemas.microsoft.com/office/drawing/2014/main" id="{186F7358-A0B6-354B-B73C-8906EC11FD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5417786"/>
      </p:ext>
    </p:extLst>
  </p:cSld>
  <p:clrMapOvr>
    <a:masterClrMapping/>
  </p:clrMapOvr>
  <mc:AlternateContent xmlns:mc="http://schemas.openxmlformats.org/markup-compatibility/2006">
    <mc:Choice xmlns:p14="http://schemas.microsoft.com/office/powerpoint/2010/main" Requires="p14">
      <p:transition spd="slow" p14:dur="2000" advTm="9149"/>
    </mc:Choice>
    <mc:Fallback>
      <p:transition spd="slow" advTm="9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A55C-5AF6-324B-87F3-63ED9D00EF1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26CC6E8-559F-234B-8083-2FA76E8DDE69}"/>
              </a:ext>
            </a:extLst>
          </p:cNvPr>
          <p:cNvSpPr>
            <a:spLocks noGrp="1"/>
          </p:cNvSpPr>
          <p:nvPr>
            <p:ph idx="1"/>
          </p:nvPr>
        </p:nvSpPr>
        <p:spPr/>
        <p:txBody>
          <a:bodyPr/>
          <a:lstStyle/>
          <a:p>
            <a:r>
              <a:rPr lang="en-US" dirty="0"/>
              <a:t>Materialism plays a prominent role in society</a:t>
            </a:r>
          </a:p>
          <a:p>
            <a:r>
              <a:rPr lang="en-US" dirty="0"/>
              <a:t>The billionaires data set contains information about billionaires around the world and how they acquired their wealth. </a:t>
            </a:r>
          </a:p>
          <a:p>
            <a:r>
              <a:rPr lang="en-US" dirty="0"/>
              <a:t>Using this data set, what actions could you take to become wealthier?</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D0475661-CDAB-5647-8768-FB748D5773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7919909"/>
      </p:ext>
    </p:extLst>
  </p:cSld>
  <p:clrMapOvr>
    <a:masterClrMapping/>
  </p:clrMapOvr>
  <mc:AlternateContent xmlns:mc="http://schemas.openxmlformats.org/markup-compatibility/2006">
    <mc:Choice xmlns:p14="http://schemas.microsoft.com/office/powerpoint/2010/main" Requires="p14">
      <p:transition spd="slow" p14:dur="2000" advTm="16634"/>
    </mc:Choice>
    <mc:Fallback>
      <p:transition spd="slow" advTm="1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DE12-AF92-2F48-9050-44B2FE97D217}"/>
              </a:ext>
            </a:extLst>
          </p:cNvPr>
          <p:cNvSpPr>
            <a:spLocks noGrp="1"/>
          </p:cNvSpPr>
          <p:nvPr>
            <p:ph type="title"/>
          </p:nvPr>
        </p:nvSpPr>
        <p:spPr/>
        <p:txBody>
          <a:bodyPr/>
          <a:lstStyle/>
          <a:p>
            <a:r>
              <a:rPr lang="en-US" dirty="0"/>
              <a:t>Abstraction</a:t>
            </a:r>
          </a:p>
        </p:txBody>
      </p:sp>
      <p:sp>
        <p:nvSpPr>
          <p:cNvPr id="3" name="Content Placeholder 2">
            <a:extLst>
              <a:ext uri="{FF2B5EF4-FFF2-40B4-BE49-F238E27FC236}">
                <a16:creationId xmlns:a16="http://schemas.microsoft.com/office/drawing/2014/main" id="{2A48A266-CE26-2648-95D8-DBE6D941B050}"/>
              </a:ext>
            </a:extLst>
          </p:cNvPr>
          <p:cNvSpPr>
            <a:spLocks noGrp="1"/>
          </p:cNvSpPr>
          <p:nvPr>
            <p:ph idx="1"/>
          </p:nvPr>
        </p:nvSpPr>
        <p:spPr/>
        <p:txBody>
          <a:bodyPr>
            <a:normAutofit fontScale="92500" lnSpcReduction="20000"/>
          </a:bodyPr>
          <a:lstStyle/>
          <a:p>
            <a:r>
              <a:rPr lang="en-US" dirty="0"/>
              <a:t>Abstraction is the process of turning real-world entities and phenomena into data. In this project, I abstracted Billionaires into a list of reports. Each of these reports has a number of properties that further develop my project. </a:t>
            </a:r>
          </a:p>
          <a:p>
            <a:pPr lvl="1"/>
            <a:r>
              <a:rPr lang="en-US" dirty="0"/>
              <a:t>“Age”- An integer that represents the current age of the billionaire. Ages that are represented as “-1” stand for ages that were not available in the data that was collected. </a:t>
            </a:r>
          </a:p>
          <a:p>
            <a:pPr lvl="1"/>
            <a:r>
              <a:rPr lang="en-US" dirty="0"/>
              <a:t>“Gender”- A string representing their gender.</a:t>
            </a:r>
          </a:p>
          <a:p>
            <a:pPr lvl="1"/>
            <a:r>
              <a:rPr lang="en-US" dirty="0"/>
              <a:t>“Year”- A integer that represents the year that the billionaire earned/ acquired their wealth. </a:t>
            </a:r>
          </a:p>
          <a:p>
            <a:pPr lvl="1"/>
            <a:r>
              <a:rPr lang="en-US" dirty="0"/>
              <a:t>“Worth in billions”- A float that stands for the number of billion of dollars that this billionaire is worth.</a:t>
            </a:r>
          </a:p>
          <a:p>
            <a:pPr lvl="1"/>
            <a:endParaRPr lang="en-US" dirty="0"/>
          </a:p>
          <a:p>
            <a:pPr lvl="1"/>
            <a:endParaRPr lang="en-US" dirty="0"/>
          </a:p>
        </p:txBody>
      </p:sp>
      <p:pic>
        <p:nvPicPr>
          <p:cNvPr id="7" name="Audio 6">
            <a:hlinkClick r:id="" action="ppaction://media"/>
            <a:extLst>
              <a:ext uri="{FF2B5EF4-FFF2-40B4-BE49-F238E27FC236}">
                <a16:creationId xmlns:a16="http://schemas.microsoft.com/office/drawing/2014/main" id="{76F59A04-1901-C74E-930D-A7A516802A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5147949"/>
      </p:ext>
    </p:extLst>
  </p:cSld>
  <p:clrMapOvr>
    <a:masterClrMapping/>
  </p:clrMapOvr>
  <mc:AlternateContent xmlns:mc="http://schemas.openxmlformats.org/markup-compatibility/2006">
    <mc:Choice xmlns:p14="http://schemas.microsoft.com/office/powerpoint/2010/main" Requires="p14">
      <p:transition spd="slow" p14:dur="2000" advTm="42945"/>
    </mc:Choice>
    <mc:Fallback>
      <p:transition spd="slow" advTm="42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0007-6583-8F49-85CF-E20277071C88}"/>
              </a:ext>
            </a:extLst>
          </p:cNvPr>
          <p:cNvSpPr>
            <a:spLocks noGrp="1"/>
          </p:cNvSpPr>
          <p:nvPr>
            <p:ph type="title"/>
          </p:nvPr>
        </p:nvSpPr>
        <p:spPr/>
        <p:txBody>
          <a:bodyPr/>
          <a:lstStyle/>
          <a:p>
            <a:r>
              <a:rPr lang="en-US" dirty="0"/>
              <a:t>Structure</a:t>
            </a:r>
          </a:p>
        </p:txBody>
      </p:sp>
      <p:pic>
        <p:nvPicPr>
          <p:cNvPr id="10" name="Content Placeholder 9" descr="A close up of text on a whiteboard&#10;&#10;Description automatically generated">
            <a:extLst>
              <a:ext uri="{FF2B5EF4-FFF2-40B4-BE49-F238E27FC236}">
                <a16:creationId xmlns:a16="http://schemas.microsoft.com/office/drawing/2014/main" id="{1ECC3664-F358-9345-8A6A-E0832316FD98}"/>
              </a:ext>
            </a:extLst>
          </p:cNvPr>
          <p:cNvPicPr>
            <a:picLocks noGrp="1" noChangeAspect="1"/>
          </p:cNvPicPr>
          <p:nvPr>
            <p:ph idx="1"/>
          </p:nvPr>
        </p:nvPicPr>
        <p:blipFill>
          <a:blip r:embed="rId4"/>
          <a:stretch>
            <a:fillRect/>
          </a:stretch>
        </p:blipFill>
        <p:spPr>
          <a:xfrm>
            <a:off x="8150876" y="1690688"/>
            <a:ext cx="3275495" cy="4367327"/>
          </a:xfrm>
        </p:spPr>
      </p:pic>
      <p:sp>
        <p:nvSpPr>
          <p:cNvPr id="12" name="TextBox 11">
            <a:extLst>
              <a:ext uri="{FF2B5EF4-FFF2-40B4-BE49-F238E27FC236}">
                <a16:creationId xmlns:a16="http://schemas.microsoft.com/office/drawing/2014/main" id="{66CBC701-66E4-B243-BDAD-2B3FBCC83BE0}"/>
              </a:ext>
            </a:extLst>
          </p:cNvPr>
          <p:cNvSpPr txBox="1"/>
          <p:nvPr/>
        </p:nvSpPr>
        <p:spPr>
          <a:xfrm>
            <a:off x="838200" y="2188029"/>
            <a:ext cx="57585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diagram(right) shows the structure of the dataset that I abstracted. </a:t>
            </a:r>
          </a:p>
          <a:p>
            <a:pPr marL="742950" lvl="1" indent="-285750">
              <a:buFont typeface="Arial" panose="020B0604020202020204" pitchFamily="34" charset="0"/>
              <a:buChar char="•"/>
            </a:pPr>
            <a:r>
              <a:rPr lang="en-US" dirty="0"/>
              <a:t>The “age”  key and “gender” key is in the dictionary associated with the “Demographic” key</a:t>
            </a:r>
          </a:p>
          <a:p>
            <a:pPr marL="742950" lvl="1" indent="-285750">
              <a:buFont typeface="Arial" panose="020B0604020202020204" pitchFamily="34" charset="0"/>
              <a:buChar char="•"/>
            </a:pPr>
            <a:r>
              <a:rPr lang="en-US" dirty="0"/>
              <a:t>The “worth in billions” key (Float) is associated under the “wealth” key in the dictionary.</a:t>
            </a:r>
          </a:p>
          <a:p>
            <a:pPr marL="742950" lvl="1" indent="-285750">
              <a:buFont typeface="Arial" panose="020B0604020202020204" pitchFamily="34" charset="0"/>
              <a:buChar char="•"/>
            </a:pPr>
            <a:r>
              <a:rPr lang="en-US" dirty="0"/>
              <a:t>They “year” key represents itself in the dictionary. </a:t>
            </a:r>
          </a:p>
          <a:p>
            <a:pPr marL="742950" lvl="1" indent="-285750">
              <a:buFont typeface="Arial" panose="020B0604020202020204" pitchFamily="34" charset="0"/>
              <a:buChar char="•"/>
            </a:pPr>
            <a:endParaRPr lang="en-US" dirty="0"/>
          </a:p>
        </p:txBody>
      </p:sp>
      <p:pic>
        <p:nvPicPr>
          <p:cNvPr id="13" name="Audio 12">
            <a:hlinkClick r:id="" action="ppaction://media"/>
            <a:extLst>
              <a:ext uri="{FF2B5EF4-FFF2-40B4-BE49-F238E27FC236}">
                <a16:creationId xmlns:a16="http://schemas.microsoft.com/office/drawing/2014/main" id="{1F5DFE19-E724-A54E-B097-5E558B1637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9850573"/>
      </p:ext>
    </p:extLst>
  </p:cSld>
  <p:clrMapOvr>
    <a:masterClrMapping/>
  </p:clrMapOvr>
  <mc:AlternateContent xmlns:mc="http://schemas.openxmlformats.org/markup-compatibility/2006">
    <mc:Choice xmlns:p14="http://schemas.microsoft.com/office/powerpoint/2010/main" Requires="p14">
      <p:transition spd="slow" p14:dur="2000" advTm="19089"/>
    </mc:Choice>
    <mc:Fallback>
      <p:transition spd="slow" advTm="19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143E-CBFA-E143-82A5-AAF5A4790CD5}"/>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1BF9015-7AFF-3540-8744-495891B0749B}"/>
              </a:ext>
            </a:extLst>
          </p:cNvPr>
          <p:cNvSpPr>
            <a:spLocks noGrp="1"/>
          </p:cNvSpPr>
          <p:nvPr>
            <p:ph idx="1"/>
          </p:nvPr>
        </p:nvSpPr>
        <p:spPr/>
        <p:txBody>
          <a:bodyPr/>
          <a:lstStyle/>
          <a:p>
            <a:r>
              <a:rPr lang="en-US" dirty="0"/>
              <a:t>The data set only contains information on current billionaires, therefore the information only represents only the most recent billionaire data. </a:t>
            </a:r>
          </a:p>
          <a:p>
            <a:r>
              <a:rPr lang="en-US" dirty="0"/>
              <a:t>For age and year the information has default setting, because the specific data could not be collected. Some of the data is skewed because of this. </a:t>
            </a:r>
          </a:p>
        </p:txBody>
      </p:sp>
      <p:pic>
        <p:nvPicPr>
          <p:cNvPr id="4" name="Audio 3">
            <a:hlinkClick r:id="" action="ppaction://media"/>
            <a:extLst>
              <a:ext uri="{FF2B5EF4-FFF2-40B4-BE49-F238E27FC236}">
                <a16:creationId xmlns:a16="http://schemas.microsoft.com/office/drawing/2014/main" id="{ACC288E9-6ACA-AE43-9E24-511E2765AB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62553161"/>
      </p:ext>
    </p:extLst>
  </p:cSld>
  <p:clrMapOvr>
    <a:masterClrMapping/>
  </p:clrMapOvr>
  <mc:AlternateContent xmlns:mc="http://schemas.openxmlformats.org/markup-compatibility/2006">
    <mc:Choice xmlns:p14="http://schemas.microsoft.com/office/powerpoint/2010/main" Requires="p14">
      <p:transition spd="slow" p14:dur="2000" advTm="19734"/>
    </mc:Choice>
    <mc:Fallback>
      <p:transition spd="slow" advTm="19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8F00-4650-0C4A-BACD-2FB99E4862F1}"/>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2A1072A3-5FA0-CD4F-9658-1A50F12D71C7}"/>
              </a:ext>
            </a:extLst>
          </p:cNvPr>
          <p:cNvSpPr>
            <a:spLocks noGrp="1"/>
          </p:cNvSpPr>
          <p:nvPr>
            <p:ph idx="1"/>
          </p:nvPr>
        </p:nvSpPr>
        <p:spPr/>
        <p:txBody>
          <a:bodyPr/>
          <a:lstStyle/>
          <a:p>
            <a:r>
              <a:rPr lang="en-US" dirty="0"/>
              <a:t>What is the difference in the amount of male billionaires compared to female billionaires?</a:t>
            </a:r>
          </a:p>
        </p:txBody>
      </p:sp>
      <p:pic>
        <p:nvPicPr>
          <p:cNvPr id="4" name="Audio 3">
            <a:hlinkClick r:id="" action="ppaction://media"/>
            <a:extLst>
              <a:ext uri="{FF2B5EF4-FFF2-40B4-BE49-F238E27FC236}">
                <a16:creationId xmlns:a16="http://schemas.microsoft.com/office/drawing/2014/main" id="{38C69238-948C-474A-942A-C46520C057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91364336"/>
      </p:ext>
    </p:extLst>
  </p:cSld>
  <p:clrMapOvr>
    <a:masterClrMapping/>
  </p:clrMapOvr>
  <mc:AlternateContent xmlns:mc="http://schemas.openxmlformats.org/markup-compatibility/2006">
    <mc:Choice xmlns:p14="http://schemas.microsoft.com/office/powerpoint/2010/main" Requires="p14">
      <p:transition spd="slow" p14:dur="2000" advTm="7297"/>
    </mc:Choice>
    <mc:Fallback>
      <p:transition spd="slow" advTm="7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241D-2698-1840-8228-3663486B40F8}"/>
              </a:ext>
            </a:extLst>
          </p:cNvPr>
          <p:cNvSpPr>
            <a:spLocks noGrp="1"/>
          </p:cNvSpPr>
          <p:nvPr>
            <p:ph type="title"/>
          </p:nvPr>
        </p:nvSpPr>
        <p:spPr/>
        <p:txBody>
          <a:bodyPr/>
          <a:lstStyle/>
          <a:p>
            <a:r>
              <a:rPr lang="en-US"/>
              <a:t>Visualization/Answer #1</a:t>
            </a:r>
            <a:endParaRPr lang="en-US" dirty="0"/>
          </a:p>
        </p:txBody>
      </p:sp>
      <p:pic>
        <p:nvPicPr>
          <p:cNvPr id="5" name="Content Placeholder 4">
            <a:extLst>
              <a:ext uri="{FF2B5EF4-FFF2-40B4-BE49-F238E27FC236}">
                <a16:creationId xmlns:a16="http://schemas.microsoft.com/office/drawing/2014/main" id="{ED9E11A7-A76E-F84A-9134-88C64C34B277}"/>
              </a:ext>
            </a:extLst>
          </p:cNvPr>
          <p:cNvPicPr>
            <a:picLocks noGrp="1" noChangeAspect="1"/>
          </p:cNvPicPr>
          <p:nvPr>
            <p:ph idx="1"/>
          </p:nvPr>
        </p:nvPicPr>
        <p:blipFill>
          <a:blip r:embed="rId4"/>
          <a:stretch>
            <a:fillRect/>
          </a:stretch>
        </p:blipFill>
        <p:spPr>
          <a:xfrm>
            <a:off x="3717925" y="1302544"/>
            <a:ext cx="4756150" cy="2930762"/>
          </a:xfrm>
        </p:spPr>
      </p:pic>
      <p:sp>
        <p:nvSpPr>
          <p:cNvPr id="6" name="TextBox 5">
            <a:extLst>
              <a:ext uri="{FF2B5EF4-FFF2-40B4-BE49-F238E27FC236}">
                <a16:creationId xmlns:a16="http://schemas.microsoft.com/office/drawing/2014/main" id="{B754215C-CD35-EA49-A0C6-469AA7B64E29}"/>
              </a:ext>
            </a:extLst>
          </p:cNvPr>
          <p:cNvSpPr txBox="1"/>
          <p:nvPr/>
        </p:nvSpPr>
        <p:spPr>
          <a:xfrm>
            <a:off x="1092530" y="4572000"/>
            <a:ext cx="10153401" cy="923330"/>
          </a:xfrm>
          <a:prstGeom prst="rect">
            <a:avLst/>
          </a:prstGeom>
          <a:noFill/>
        </p:spPr>
        <p:txBody>
          <a:bodyPr wrap="square" rtlCol="0">
            <a:spAutoFit/>
          </a:bodyPr>
          <a:lstStyle/>
          <a:p>
            <a:r>
              <a:rPr lang="en-US" dirty="0"/>
              <a:t>There is a very obvious difference in the quantity of female billionaires(orange) compared to the amount of male billionaires(blue). Besides the difference in quantity the two graphs follow the same trend. The trend is that there are less and less billionaires as you look at their worth. </a:t>
            </a:r>
          </a:p>
        </p:txBody>
      </p:sp>
      <p:pic>
        <p:nvPicPr>
          <p:cNvPr id="7" name="Audio 6">
            <a:hlinkClick r:id="" action="ppaction://media"/>
            <a:extLst>
              <a:ext uri="{FF2B5EF4-FFF2-40B4-BE49-F238E27FC236}">
                <a16:creationId xmlns:a16="http://schemas.microsoft.com/office/drawing/2014/main" id="{CF4799ED-68FC-E740-A719-EECDA89C2F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28602168"/>
      </p:ext>
    </p:extLst>
  </p:cSld>
  <p:clrMapOvr>
    <a:masterClrMapping/>
  </p:clrMapOvr>
  <mc:AlternateContent xmlns:mc="http://schemas.openxmlformats.org/markup-compatibility/2006">
    <mc:Choice xmlns:p14="http://schemas.microsoft.com/office/powerpoint/2010/main" Requires="p14">
      <p:transition spd="slow" p14:dur="2000" advTm="30664"/>
    </mc:Choice>
    <mc:Fallback>
      <p:transition spd="slow" advTm="30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7978-E3B3-1A4F-85B6-1DC77793B316}"/>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34D7538A-1C60-9E42-BF19-766AAC29365F}"/>
              </a:ext>
            </a:extLst>
          </p:cNvPr>
          <p:cNvSpPr>
            <a:spLocks noGrp="1"/>
          </p:cNvSpPr>
          <p:nvPr>
            <p:ph idx="1"/>
          </p:nvPr>
        </p:nvSpPr>
        <p:spPr/>
        <p:txBody>
          <a:bodyPr/>
          <a:lstStyle/>
          <a:p>
            <a:r>
              <a:rPr lang="en-US" dirty="0"/>
              <a:t>Is there a trend between age and worth?</a:t>
            </a:r>
          </a:p>
        </p:txBody>
      </p:sp>
      <p:pic>
        <p:nvPicPr>
          <p:cNvPr id="4" name="Audio 3">
            <a:hlinkClick r:id="" action="ppaction://media"/>
            <a:extLst>
              <a:ext uri="{FF2B5EF4-FFF2-40B4-BE49-F238E27FC236}">
                <a16:creationId xmlns:a16="http://schemas.microsoft.com/office/drawing/2014/main" id="{BBD199A0-35AB-B044-A24F-BBC4D78D11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42368713"/>
      </p:ext>
    </p:extLst>
  </p:cSld>
  <p:clrMapOvr>
    <a:masterClrMapping/>
  </p:clrMapOvr>
  <mc:AlternateContent xmlns:mc="http://schemas.openxmlformats.org/markup-compatibility/2006">
    <mc:Choice xmlns:p14="http://schemas.microsoft.com/office/powerpoint/2010/main" Requires="p14">
      <p:transition spd="slow" p14:dur="2000" advTm="7389"/>
    </mc:Choice>
    <mc:Fallback>
      <p:transition spd="slow" advTm="7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5065-63CF-8A42-879B-5F8BF9B82F8D}"/>
              </a:ext>
            </a:extLst>
          </p:cNvPr>
          <p:cNvSpPr>
            <a:spLocks noGrp="1"/>
          </p:cNvSpPr>
          <p:nvPr>
            <p:ph type="title"/>
          </p:nvPr>
        </p:nvSpPr>
        <p:spPr/>
        <p:txBody>
          <a:bodyPr/>
          <a:lstStyle/>
          <a:p>
            <a:r>
              <a:rPr lang="en-US" dirty="0"/>
              <a:t>Visualization/ Answer #2</a:t>
            </a:r>
          </a:p>
        </p:txBody>
      </p:sp>
      <p:pic>
        <p:nvPicPr>
          <p:cNvPr id="5" name="Content Placeholder 4" descr="A screenshot of a cell phone&#10;&#10;Description automatically generated">
            <a:extLst>
              <a:ext uri="{FF2B5EF4-FFF2-40B4-BE49-F238E27FC236}">
                <a16:creationId xmlns:a16="http://schemas.microsoft.com/office/drawing/2014/main" id="{4C94FEE6-A9FC-334F-8CE8-A8777D1030DF}"/>
              </a:ext>
            </a:extLst>
          </p:cNvPr>
          <p:cNvPicPr>
            <a:picLocks noGrp="1" noChangeAspect="1"/>
          </p:cNvPicPr>
          <p:nvPr>
            <p:ph idx="1"/>
          </p:nvPr>
        </p:nvPicPr>
        <p:blipFill>
          <a:blip r:embed="rId4"/>
          <a:stretch>
            <a:fillRect/>
          </a:stretch>
        </p:blipFill>
        <p:spPr>
          <a:xfrm>
            <a:off x="3889375" y="1312234"/>
            <a:ext cx="4413250" cy="3103234"/>
          </a:xfrm>
        </p:spPr>
      </p:pic>
      <p:sp>
        <p:nvSpPr>
          <p:cNvPr id="6" name="TextBox 5">
            <a:extLst>
              <a:ext uri="{FF2B5EF4-FFF2-40B4-BE49-F238E27FC236}">
                <a16:creationId xmlns:a16="http://schemas.microsoft.com/office/drawing/2014/main" id="{4572128B-07E7-EE4E-BAAB-3B8F32A6B6B5}"/>
              </a:ext>
            </a:extLst>
          </p:cNvPr>
          <p:cNvSpPr txBox="1"/>
          <p:nvPr/>
        </p:nvSpPr>
        <p:spPr>
          <a:xfrm>
            <a:off x="1068779" y="4500748"/>
            <a:ext cx="10105901" cy="923330"/>
          </a:xfrm>
          <a:prstGeom prst="rect">
            <a:avLst/>
          </a:prstGeom>
          <a:noFill/>
        </p:spPr>
        <p:txBody>
          <a:bodyPr wrap="square" rtlCol="0">
            <a:spAutoFit/>
          </a:bodyPr>
          <a:lstStyle/>
          <a:p>
            <a:r>
              <a:rPr lang="en-US" dirty="0"/>
              <a:t>Each dot on the scatter plot represents a billionaire. The most concentrated area of this graph is between 30 and 90 years old. There are very few billionaires that are less than the age of 20. Although the graph is spread out, I would conclude that the more likely you are to be wealthier. </a:t>
            </a:r>
          </a:p>
        </p:txBody>
      </p:sp>
      <p:pic>
        <p:nvPicPr>
          <p:cNvPr id="7" name="Audio 6">
            <a:hlinkClick r:id="" action="ppaction://media"/>
            <a:extLst>
              <a:ext uri="{FF2B5EF4-FFF2-40B4-BE49-F238E27FC236}">
                <a16:creationId xmlns:a16="http://schemas.microsoft.com/office/drawing/2014/main" id="{CC1C10D7-28CD-3A40-AC1F-A5DF43FAF9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2163620"/>
      </p:ext>
    </p:extLst>
  </p:cSld>
  <p:clrMapOvr>
    <a:masterClrMapping/>
  </p:clrMapOvr>
  <mc:AlternateContent xmlns:mc="http://schemas.openxmlformats.org/markup-compatibility/2006">
    <mc:Choice xmlns:p14="http://schemas.microsoft.com/office/powerpoint/2010/main" Requires="p14">
      <p:transition spd="slow" p14:dur="2000" advTm="25320"/>
    </mc:Choice>
    <mc:Fallback>
      <p:transition spd="slow" advTm="2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{65989239-1F1E-AB48-9D6D-F0C520BCFE3F}tf16401378</Template>
  <TotalTime>5979</TotalTime>
  <Words>651</Words>
  <Application>Microsoft Macintosh PowerPoint</Application>
  <PresentationFormat>Widescreen</PresentationFormat>
  <Paragraphs>39</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MS Shell Dlg 2</vt:lpstr>
      <vt:lpstr>Wingdings</vt:lpstr>
      <vt:lpstr>Wingdings 3</vt:lpstr>
      <vt:lpstr>Madison</vt:lpstr>
      <vt:lpstr>Analysis on Billionaires</vt:lpstr>
      <vt:lpstr>Introduction</vt:lpstr>
      <vt:lpstr>Abstraction</vt:lpstr>
      <vt:lpstr>Structure</vt:lpstr>
      <vt:lpstr>Limitations</vt:lpstr>
      <vt:lpstr>Question 1</vt:lpstr>
      <vt:lpstr>Visualization/Answer #1</vt:lpstr>
      <vt:lpstr>Question 2</vt:lpstr>
      <vt:lpstr>Visualization/ Answer #2</vt:lpstr>
      <vt:lpstr>Question 3</vt:lpstr>
      <vt:lpstr>Visualization/Answer #3</vt:lpstr>
      <vt:lpstr>Social Impacts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Ryan McGuiness</dc:creator>
  <cp:lastModifiedBy>Ryan McGuiness</cp:lastModifiedBy>
  <cp:revision>12</cp:revision>
  <dcterms:created xsi:type="dcterms:W3CDTF">2019-04-18T03:08:41Z</dcterms:created>
  <dcterms:modified xsi:type="dcterms:W3CDTF">2019-04-29T04:00:25Z</dcterms:modified>
</cp:coreProperties>
</file>